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0923354d8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30923354d8_0_2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342a822ef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342a822ef8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342a822ef8_1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3342a822ef8_1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342a822ef8_1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3342a822ef8_1_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132" y="726551"/>
            <a:ext cx="70401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BRITISH IMPERIALISM </a:t>
            </a:r>
            <a:endParaRPr b="1" sz="6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 INDIA</a:t>
            </a:r>
            <a:endParaRPr sz="1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467876" y="3495292"/>
            <a:ext cx="6312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7: Transforming Societies - Imperialism &amp; Resistance</a:t>
            </a:r>
            <a:endParaRPr sz="5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methods did the British use to gain and maintain control over India?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oogle Shape;95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6" name="Google Shape;96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97" name="Google Shape;97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9" name="Google Shape;99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00" name="Google Shape;100;p15"/>
          <p:cNvSpPr/>
          <p:nvPr/>
        </p:nvSpPr>
        <p:spPr>
          <a:xfrm>
            <a:off x="-2048278" y="-145333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1" name="Google Shape;101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2" name="Google Shape;102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3" name="Google Shape;103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4" name="Google Shape;104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5" name="Google Shape;105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6" name="Google Shape;106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7" name="Google Shape;107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8" name="Google Shape;108;p15"/>
          <p:cNvSpPr txBox="1"/>
          <p:nvPr/>
        </p:nvSpPr>
        <p:spPr>
          <a:xfrm>
            <a:off x="1277028" y="373038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TRIANGLE DISCUSSION</a:t>
            </a:r>
            <a:endParaRPr sz="700"/>
          </a:p>
        </p:txBody>
      </p:sp>
      <p:sp>
        <p:nvSpPr>
          <p:cNvPr id="109" name="Google Shape;109;p15"/>
          <p:cNvSpPr txBox="1"/>
          <p:nvPr/>
        </p:nvSpPr>
        <p:spPr>
          <a:xfrm>
            <a:off x="391675" y="1069350"/>
            <a:ext cx="4298400" cy="25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document set, identify if it helped the British gain power, maintain power, or both in India.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DOCUMENT 1</a:t>
            </a:r>
            <a:endParaRPr b="1"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Take </a:t>
            </a: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30 seconds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go to the spot that fits your opinion best for each statement.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10" name="Google Shape;110;p15"/>
          <p:cNvSpPr txBox="1"/>
          <p:nvPr/>
        </p:nvSpPr>
        <p:spPr>
          <a:xfrm>
            <a:off x="391675" y="3347250"/>
            <a:ext cx="3618300" cy="8496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54875" lIns="54875" spcFirstLastPara="1" rIns="54875" wrap="square" tIns="548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Once at the corner, 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others 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around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you why they chose that corner.</a:t>
            </a:r>
            <a:endParaRPr b="1"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15"/>
          <p:cNvSpPr/>
          <p:nvPr/>
        </p:nvSpPr>
        <p:spPr>
          <a:xfrm>
            <a:off x="5098000" y="1236906"/>
            <a:ext cx="3162600" cy="2977800"/>
          </a:xfrm>
          <a:prstGeom prst="triangle">
            <a:avLst>
              <a:gd fmla="val 50000" name="adj"/>
            </a:avLst>
          </a:prstGeom>
          <a:noFill/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5"/>
          <p:cNvSpPr/>
          <p:nvPr/>
        </p:nvSpPr>
        <p:spPr>
          <a:xfrm>
            <a:off x="4521363" y="3899450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Maintain Power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15"/>
          <p:cNvSpPr/>
          <p:nvPr/>
        </p:nvSpPr>
        <p:spPr>
          <a:xfrm>
            <a:off x="6097900" y="1093563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Gain Power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15"/>
          <p:cNvSpPr/>
          <p:nvPr/>
        </p:nvSpPr>
        <p:spPr>
          <a:xfrm>
            <a:off x="7634375" y="3899450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Both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15" name="Google Shape;115;p15"/>
          <p:cNvGrpSpPr/>
          <p:nvPr/>
        </p:nvGrpSpPr>
        <p:grpSpPr>
          <a:xfrm>
            <a:off x="6053429" y="2695336"/>
            <a:ext cx="1252283" cy="885609"/>
            <a:chOff x="5376825" y="1512437"/>
            <a:chExt cx="3094350" cy="2481394"/>
          </a:xfrm>
        </p:grpSpPr>
        <p:sp>
          <p:nvSpPr>
            <p:cNvPr id="116" name="Google Shape;116;p15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5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5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5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5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5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23" name="Google Shape;123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p15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30" name="Google Shape;130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31" name="Google Shape;131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3" name="Google Shape;133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34" name="Google Shape;134;p16"/>
          <p:cNvSpPr/>
          <p:nvPr/>
        </p:nvSpPr>
        <p:spPr>
          <a:xfrm>
            <a:off x="-2048278" y="-145333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5" name="Google Shape;135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6" name="Google Shape;136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7" name="Google Shape;137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8" name="Google Shape;138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9" name="Google Shape;139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0" name="Google Shape;140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1" name="Google Shape;141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42" name="Google Shape;142;p16"/>
          <p:cNvSpPr txBox="1"/>
          <p:nvPr/>
        </p:nvSpPr>
        <p:spPr>
          <a:xfrm>
            <a:off x="1277028" y="373038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TRIANGLE DISCUSSION</a:t>
            </a:r>
            <a:endParaRPr sz="700"/>
          </a:p>
        </p:txBody>
      </p:sp>
      <p:sp>
        <p:nvSpPr>
          <p:cNvPr id="143" name="Google Shape;143;p16"/>
          <p:cNvSpPr txBox="1"/>
          <p:nvPr/>
        </p:nvSpPr>
        <p:spPr>
          <a:xfrm>
            <a:off x="391675" y="1069350"/>
            <a:ext cx="4180200" cy="25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document set, identify if it helped the British gain power, maintain power, or both in India.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DOCUMENT 2</a:t>
            </a:r>
            <a:endParaRPr b="1"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Take </a:t>
            </a: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30 seconds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go to the spot that fits your opinion best for each statement.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44" name="Google Shape;144;p16"/>
          <p:cNvSpPr txBox="1"/>
          <p:nvPr/>
        </p:nvSpPr>
        <p:spPr>
          <a:xfrm>
            <a:off x="391675" y="3499650"/>
            <a:ext cx="3618300" cy="8496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54875" lIns="54875" spcFirstLastPara="1" rIns="54875" wrap="square" tIns="548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Once at the corner, 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others 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around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you why they chose that corner.</a:t>
            </a:r>
            <a:endParaRPr b="1"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16"/>
          <p:cNvSpPr/>
          <p:nvPr/>
        </p:nvSpPr>
        <p:spPr>
          <a:xfrm>
            <a:off x="5098000" y="1236906"/>
            <a:ext cx="3162600" cy="2977800"/>
          </a:xfrm>
          <a:prstGeom prst="triangle">
            <a:avLst>
              <a:gd fmla="val 50000" name="adj"/>
            </a:avLst>
          </a:prstGeom>
          <a:noFill/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6"/>
          <p:cNvSpPr/>
          <p:nvPr/>
        </p:nvSpPr>
        <p:spPr>
          <a:xfrm>
            <a:off x="4521363" y="3899450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Maintain Power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16"/>
          <p:cNvSpPr/>
          <p:nvPr/>
        </p:nvSpPr>
        <p:spPr>
          <a:xfrm>
            <a:off x="6097900" y="1093563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Gain Power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8" name="Google Shape;148;p16"/>
          <p:cNvSpPr/>
          <p:nvPr/>
        </p:nvSpPr>
        <p:spPr>
          <a:xfrm>
            <a:off x="7634375" y="3899450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Both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49" name="Google Shape;149;p16"/>
          <p:cNvGrpSpPr/>
          <p:nvPr/>
        </p:nvGrpSpPr>
        <p:grpSpPr>
          <a:xfrm>
            <a:off x="6053429" y="2695336"/>
            <a:ext cx="1252283" cy="885609"/>
            <a:chOff x="5376825" y="1512437"/>
            <a:chExt cx="3094350" cy="2481394"/>
          </a:xfrm>
        </p:grpSpPr>
        <p:sp>
          <p:nvSpPr>
            <p:cNvPr id="150" name="Google Shape;150;p16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6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6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6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6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6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16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57" name="Google Shape;157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8" name="Google Shape;158;p16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4" name="Google Shape;164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5" name="Google Shape;165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7" name="Google Shape;167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68" name="Google Shape;168;p17"/>
          <p:cNvSpPr/>
          <p:nvPr/>
        </p:nvSpPr>
        <p:spPr>
          <a:xfrm>
            <a:off x="-2048278" y="-145333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9" name="Google Shape;169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0" name="Google Shape;170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1" name="Google Shape;171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2" name="Google Shape;172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3" name="Google Shape;173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4" name="Google Shape;174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5" name="Google Shape;175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6" name="Google Shape;176;p17"/>
          <p:cNvSpPr txBox="1"/>
          <p:nvPr/>
        </p:nvSpPr>
        <p:spPr>
          <a:xfrm>
            <a:off x="1277028" y="373038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TRIANGLE DISCUSSION</a:t>
            </a:r>
            <a:endParaRPr sz="700"/>
          </a:p>
        </p:txBody>
      </p:sp>
      <p:sp>
        <p:nvSpPr>
          <p:cNvPr id="177" name="Google Shape;177;p17"/>
          <p:cNvSpPr txBox="1"/>
          <p:nvPr/>
        </p:nvSpPr>
        <p:spPr>
          <a:xfrm>
            <a:off x="391675" y="1069350"/>
            <a:ext cx="4180200" cy="25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document set, identify if it helped the British gain power, maintain power, or both in India.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DOCUMENT 3</a:t>
            </a:r>
            <a:endParaRPr b="1"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Take </a:t>
            </a: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30 seconds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go to the spot that fits your opinion best for each statement.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78" name="Google Shape;178;p17"/>
          <p:cNvSpPr txBox="1"/>
          <p:nvPr/>
        </p:nvSpPr>
        <p:spPr>
          <a:xfrm>
            <a:off x="391675" y="3499650"/>
            <a:ext cx="3618300" cy="8496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54875" lIns="54875" spcFirstLastPara="1" rIns="54875" wrap="square" tIns="548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Once at the corner, 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others 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around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you why they chose that corner.</a:t>
            </a:r>
            <a:endParaRPr b="1"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9" name="Google Shape;179;p17"/>
          <p:cNvSpPr/>
          <p:nvPr/>
        </p:nvSpPr>
        <p:spPr>
          <a:xfrm>
            <a:off x="5098000" y="1236906"/>
            <a:ext cx="3162600" cy="2977800"/>
          </a:xfrm>
          <a:prstGeom prst="triangle">
            <a:avLst>
              <a:gd fmla="val 50000" name="adj"/>
            </a:avLst>
          </a:prstGeom>
          <a:noFill/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17"/>
          <p:cNvSpPr/>
          <p:nvPr/>
        </p:nvSpPr>
        <p:spPr>
          <a:xfrm>
            <a:off x="4521363" y="3899450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Maintain Power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17"/>
          <p:cNvSpPr/>
          <p:nvPr/>
        </p:nvSpPr>
        <p:spPr>
          <a:xfrm>
            <a:off x="6097900" y="1093563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Gain Power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2" name="Google Shape;182;p17"/>
          <p:cNvSpPr/>
          <p:nvPr/>
        </p:nvSpPr>
        <p:spPr>
          <a:xfrm>
            <a:off x="7634375" y="3899450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Both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83" name="Google Shape;183;p17"/>
          <p:cNvGrpSpPr/>
          <p:nvPr/>
        </p:nvGrpSpPr>
        <p:grpSpPr>
          <a:xfrm>
            <a:off x="6053429" y="2695336"/>
            <a:ext cx="1252283" cy="885609"/>
            <a:chOff x="5376825" y="1512437"/>
            <a:chExt cx="3094350" cy="2481394"/>
          </a:xfrm>
        </p:grpSpPr>
        <p:sp>
          <p:nvSpPr>
            <p:cNvPr id="184" name="Google Shape;184;p17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7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7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7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7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91" name="Google Shape;191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2" name="Google Shape;192;p17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Google Shape;197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98" name="Google Shape;198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9" name="Google Shape;199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1" name="Google Shape;201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202" name="Google Shape;202;p18"/>
          <p:cNvSpPr/>
          <p:nvPr/>
        </p:nvSpPr>
        <p:spPr>
          <a:xfrm>
            <a:off x="-2048278" y="-145333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3" name="Google Shape;203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04" name="Google Shape;204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5" name="Google Shape;205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6" name="Google Shape;206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7" name="Google Shape;207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8" name="Google Shape;208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9" name="Google Shape;209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10" name="Google Shape;210;p18"/>
          <p:cNvSpPr txBox="1"/>
          <p:nvPr/>
        </p:nvSpPr>
        <p:spPr>
          <a:xfrm>
            <a:off x="1277028" y="373038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TRIANGLE DISCUSSION</a:t>
            </a:r>
            <a:endParaRPr sz="700"/>
          </a:p>
        </p:txBody>
      </p:sp>
      <p:sp>
        <p:nvSpPr>
          <p:cNvPr id="211" name="Google Shape;211;p18"/>
          <p:cNvSpPr txBox="1"/>
          <p:nvPr/>
        </p:nvSpPr>
        <p:spPr>
          <a:xfrm>
            <a:off x="391675" y="1069350"/>
            <a:ext cx="4180200" cy="25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document set, identify if it helped the British gain power, maintain power, or both in India.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DOCUMENT 4</a:t>
            </a:r>
            <a:endParaRPr b="1"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Take </a:t>
            </a: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30 seconds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go to the spot that fits your opinion best for each statement.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12" name="Google Shape;212;p18"/>
          <p:cNvSpPr txBox="1"/>
          <p:nvPr/>
        </p:nvSpPr>
        <p:spPr>
          <a:xfrm>
            <a:off x="391675" y="3575850"/>
            <a:ext cx="3618300" cy="8496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54875" lIns="54875" spcFirstLastPara="1" rIns="54875" wrap="square" tIns="548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Once at the corner, 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others 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around</a:t>
            </a:r>
            <a:r>
              <a:rPr b="1"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you why they chose that corner.</a:t>
            </a:r>
            <a:endParaRPr b="1"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3" name="Google Shape;213;p18"/>
          <p:cNvSpPr/>
          <p:nvPr/>
        </p:nvSpPr>
        <p:spPr>
          <a:xfrm>
            <a:off x="5098000" y="1236906"/>
            <a:ext cx="3162600" cy="2977800"/>
          </a:xfrm>
          <a:prstGeom prst="triangle">
            <a:avLst>
              <a:gd fmla="val 50000" name="adj"/>
            </a:avLst>
          </a:prstGeom>
          <a:noFill/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18"/>
          <p:cNvSpPr/>
          <p:nvPr/>
        </p:nvSpPr>
        <p:spPr>
          <a:xfrm>
            <a:off x="4521363" y="3899450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Maintain Power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5" name="Google Shape;215;p18"/>
          <p:cNvSpPr/>
          <p:nvPr/>
        </p:nvSpPr>
        <p:spPr>
          <a:xfrm>
            <a:off x="6097900" y="1093563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Gain Power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6" name="Google Shape;216;p18"/>
          <p:cNvSpPr/>
          <p:nvPr/>
        </p:nvSpPr>
        <p:spPr>
          <a:xfrm>
            <a:off x="7634375" y="3899450"/>
            <a:ext cx="1162800" cy="409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Both</a:t>
            </a:r>
            <a:endParaRPr b="1" sz="10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17" name="Google Shape;217;p18"/>
          <p:cNvGrpSpPr/>
          <p:nvPr/>
        </p:nvGrpSpPr>
        <p:grpSpPr>
          <a:xfrm>
            <a:off x="6053429" y="2695336"/>
            <a:ext cx="1252283" cy="885609"/>
            <a:chOff x="5376825" y="1512437"/>
            <a:chExt cx="3094350" cy="2481394"/>
          </a:xfrm>
        </p:grpSpPr>
        <p:sp>
          <p:nvSpPr>
            <p:cNvPr id="218" name="Google Shape;218;p18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8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18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8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8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8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8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25" name="Google Shape;225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6" name="Google Shape;226;p18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